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42" r:id="rId5"/>
    <p:sldId id="359" r:id="rId6"/>
    <p:sldId id="375" r:id="rId7"/>
    <p:sldId id="383" r:id="rId8"/>
    <p:sldId id="374" r:id="rId9"/>
    <p:sldId id="386" r:id="rId10"/>
    <p:sldId id="387" r:id="rId11"/>
    <p:sldId id="384" r:id="rId12"/>
    <p:sldId id="385" r:id="rId13"/>
    <p:sldId id="390" r:id="rId14"/>
    <p:sldId id="382" r:id="rId15"/>
    <p:sldId id="389" r:id="rId16"/>
    <p:sldId id="3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02E"/>
    <a:srgbClr val="E3FBFE"/>
    <a:srgbClr val="000000"/>
    <a:srgbClr val="FFFFFF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0A1B5D5-9B99-4C35-A422-299274C8766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450" autoAdjust="0"/>
  </p:normalViewPr>
  <p:slideViewPr>
    <p:cSldViewPr snapToGrid="0" snapToObjects="1" showGuides="1">
      <p:cViewPr varScale="1">
        <p:scale>
          <a:sx n="85" d="100"/>
          <a:sy n="85" d="100"/>
        </p:scale>
        <p:origin x="547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459878-C319-6BF3-52DC-16FA4340A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FA7FC-DFAE-8499-5A3E-AD9648D7F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BFD57-AB0A-470B-A7AF-56DFE7B5174A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12BB-9544-9F9A-BEDA-E71686438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E77E4-B9A2-A882-9240-3AE65EE217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D61A1-75D9-49F7-83EB-F587264261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99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62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35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50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9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7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22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593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72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415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4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5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799"/>
            <a:ext cx="12191998" cy="3215641"/>
          </a:xfrm>
        </p:spPr>
        <p:txBody>
          <a:bodyPr lIns="0" rIns="0" bIns="0" anchor="b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670628"/>
            <a:ext cx="12191997" cy="2577772"/>
          </a:xfrm>
        </p:spPr>
        <p:txBody>
          <a:bodyPr>
            <a:noAutofit/>
          </a:bodyPr>
          <a:lstStyle>
            <a:lvl1pPr marL="0" indent="0" algn="ctr">
              <a:buNone/>
              <a:defRPr sz="3200" b="0" i="0" cap="all" spc="600" baseline="0">
                <a:solidFill>
                  <a:schemeClr val="accent3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8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FFF0E2-6B47-67EB-D6AA-D972E7B7C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350"/>
            <a:ext cx="464695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827F6F-999F-23E9-8C09-325D1A76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80134"/>
            <a:ext cx="3114078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171396"/>
            <a:ext cx="3736630" cy="2202350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1716" y="3078480"/>
            <a:ext cx="3108193" cy="3047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D360C16C-E69B-FDEF-F033-CA9A2E238288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067300" y="404813"/>
            <a:ext cx="6705600" cy="604837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0721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1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9F5C3D-E9E6-75E0-BF7D-799B5CFE5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75462" y="4137"/>
            <a:ext cx="7616537" cy="6853863"/>
            <a:chOff x="4575462" y="4137"/>
            <a:chExt cx="7616537" cy="68538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1D2C2-40C4-6B80-E8C6-B4CE94C23037}"/>
                </a:ext>
              </a:extLst>
            </p:cNvPr>
            <p:cNvGrpSpPr/>
            <p:nvPr/>
          </p:nvGrpSpPr>
          <p:grpSpPr>
            <a:xfrm>
              <a:off x="4575462" y="691665"/>
              <a:ext cx="364018" cy="857035"/>
              <a:chOff x="468157" y="1144246"/>
              <a:chExt cx="364018" cy="85703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C904D88-E1BE-F1FA-D405-F55DA966D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05405" y="1144246"/>
                <a:ext cx="126770" cy="12677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Graphic 12">
                <a:extLst>
                  <a:ext uri="{FF2B5EF4-FFF2-40B4-BE49-F238E27FC236}">
                    <a16:creationId xmlns:a16="http://schemas.microsoft.com/office/drawing/2014/main" id="{1D8F0816-C429-D32E-058B-33405874D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68157" y="1963496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4" name="Content Placeholder 14">
              <a:extLst>
                <a:ext uri="{FF2B5EF4-FFF2-40B4-BE49-F238E27FC236}">
                  <a16:creationId xmlns:a16="http://schemas.microsoft.com/office/drawing/2014/main" id="{14AC0A97-7D79-3DBE-FB53-A9EBFD806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796" y="4137"/>
              <a:ext cx="5649203" cy="68538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831" y="173735"/>
            <a:ext cx="4409514" cy="2203704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9D0F3E-69D8-49F3-5D7A-71FDC4E3EE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1850" y="3079119"/>
            <a:ext cx="4413250" cy="2752725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CFC792-44F7-2497-E19D-8FB08AFF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79192"/>
            <a:ext cx="410192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1821180"/>
            <a:ext cx="12191994" cy="3215641"/>
          </a:xfrm>
        </p:spPr>
        <p:txBody>
          <a:bodyPr lIns="0" rIns="0" bIns="0" anchor="ctr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3504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Content Placeholder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Graphic 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anchor="b"/>
          <a:lstStyle>
            <a:lvl1pPr>
              <a:defRPr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04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anchor="b">
            <a:no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5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anchor="b">
            <a:noAutofit/>
          </a:bodyPr>
          <a:lstStyle>
            <a:lvl1pPr algn="l">
              <a:defRPr sz="24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>
            <a:noAutofit/>
          </a:bodyPr>
          <a:lstStyle>
            <a:lvl1pPr marL="0" indent="0" algn="l">
              <a:buNone/>
              <a:defRPr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1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2 column">
    <p:bg>
      <p:bgPr>
        <a:gradFill>
          <a:gsLst>
            <a:gs pos="100000">
              <a:schemeClr val="tx2"/>
            </a:gs>
            <a:gs pos="79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318CE367-BBCB-F4AB-635F-4C9995EA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2356339" cy="6853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E3FBBA-81E2-31F1-EF51-02706B5B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6339" y="-6350"/>
            <a:ext cx="983180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D3746D-3CD1-FFA5-0019-AD0C588B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05669" y="2002443"/>
            <a:ext cx="792211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5669" y="113097"/>
            <a:ext cx="7420819" cy="16563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9624CF4-7769-4663-3361-39136F5E20C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05669" y="2470150"/>
            <a:ext cx="7420819" cy="3676649"/>
          </a:xfr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3pPr>
            <a:lvl4pPr marL="16573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2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Graphic 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Graphic 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" name="Graphic 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anchor="b"/>
          <a:lstStyle>
            <a:lvl1pPr algn="ctr">
              <a:defRPr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183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blue and purple spiral&#10;&#10;Description automatically generated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Graphic 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Graphic 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Graphic 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Graphic 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2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A7247A-846A-F316-B494-69B42CBF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B3AF6-983E-0901-0045-6CDF4E93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B7647-403E-A66E-6CF4-0D3A99AA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10488530" y="4210019"/>
            <a:ext cx="754139" cy="1865729"/>
            <a:chOff x="653351" y="2693558"/>
            <a:chExt cx="754139" cy="1865729"/>
          </a:xfrm>
        </p:grpSpPr>
        <p:sp>
          <p:nvSpPr>
            <p:cNvPr id="10" name="Graphic 15">
              <a:extLst>
                <a:ext uri="{FF2B5EF4-FFF2-40B4-BE49-F238E27FC236}">
                  <a16:creationId xmlns:a16="http://schemas.microsoft.com/office/drawing/2014/main" id="{E48E731E-FEF1-9C59-64B0-9CB6E8853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98137" y="2693558"/>
              <a:ext cx="128016" cy="128016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61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Graphic 12">
              <a:extLst>
                <a:ext uri="{FF2B5EF4-FFF2-40B4-BE49-F238E27FC236}">
                  <a16:creationId xmlns:a16="http://schemas.microsoft.com/office/drawing/2014/main" id="{AFE83BB3-4D12-8E20-CA93-1834D7F0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06906" y="3837599"/>
              <a:ext cx="100584" cy="100584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3EB1D810-BC05-6C0E-0DE4-3604EBAA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351" y="4521502"/>
              <a:ext cx="45719" cy="37785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80" y="430482"/>
            <a:ext cx="10500989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07038" y="2465539"/>
            <a:ext cx="3774587" cy="3723753"/>
          </a:xfrm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62636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eriod"/>
              <a:defRPr sz="1800" spc="0">
                <a:solidFill>
                  <a:schemeClr val="bg1"/>
                </a:solidFill>
                <a:latin typeface="+mn-lt"/>
              </a:defRPr>
            </a:lvl2pPr>
            <a:lvl3pPr marL="918972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arenR"/>
              <a:defRPr sz="1800" spc="0">
                <a:solidFill>
                  <a:schemeClr val="bg1"/>
                </a:solidFill>
                <a:latin typeface="+mn-lt"/>
              </a:defRPr>
            </a:lvl3pPr>
            <a:lvl4pPr marL="120929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arenR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927600" y="2465539"/>
            <a:ext cx="6315069" cy="372375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2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69" r:id="rId3"/>
    <p:sldLayoutId id="2147483672" r:id="rId4"/>
    <p:sldLayoutId id="2147483673" r:id="rId5"/>
    <p:sldLayoutId id="2147483674" r:id="rId6"/>
    <p:sldLayoutId id="2147483671" r:id="rId7"/>
    <p:sldLayoutId id="2147483675" r:id="rId8"/>
    <p:sldLayoutId id="2147483676" r:id="rId9"/>
    <p:sldLayoutId id="2147483670" r:id="rId10"/>
    <p:sldLayoutId id="2147483677" r:id="rId11"/>
    <p:sldLayoutId id="2147483678" r:id="rId12"/>
    <p:sldLayoutId id="2147483664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 baseline="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aisecgen.com/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385382459_Cyber_threats_in_the_age_of_artificial_intelligence_Exploiting_advanced_technologies_and_strengthening_cybersecurity?utm_source=chatgpt.com" TargetMode="External"/><Relationship Id="rId3" Type="http://schemas.openxmlformats.org/officeDocument/2006/relationships/image" Target="../media/image16.gif"/><Relationship Id="rId7" Type="http://schemas.openxmlformats.org/officeDocument/2006/relationships/hyperlink" Target="https://newsroom.ibm.com/2025-07-30-ibm-report-13-of-organizations-reported-breaches-of-ai-models-or-applications%2C-97-of-which-reported-lacking-proper-ai-access-controls?utm_source=chatgpt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theguardian.com/technology/2024/jan/24/ai-scam-emails-uk-cybersecurity-agency-phishing?utm_source=chatgpt.com" TargetMode="External"/><Relationship Id="rId11" Type="http://schemas.openxmlformats.org/officeDocument/2006/relationships/hyperlink" Target="https://dmarcreport.com/blog/ai-powered-phishing-2025-how-intelligent-attacks-outsmart-cybersecurity-defenses/?utm_source=chatgpt.com" TargetMode="External"/><Relationship Id="rId5" Type="http://schemas.openxmlformats.org/officeDocument/2006/relationships/hyperlink" Target="https://www.scworld.com/feature/cybersecurity-threats-continue-to-evolve-in-2025-driven-by-ai?utm_source=chatgpt.com" TargetMode="External"/><Relationship Id="rId10" Type="http://schemas.openxmlformats.org/officeDocument/2006/relationships/hyperlink" Target="https://arxiv.org/abs/2502.09549?utm_source=chatgpt.com" TargetMode="External"/><Relationship Id="rId4" Type="http://schemas.openxmlformats.org/officeDocument/2006/relationships/hyperlink" Target="https://controld.com/blog/phishing-statistics-industry-trends/?utm_source=chatgpt.com" TargetMode="External"/><Relationship Id="rId9" Type="http://schemas.openxmlformats.org/officeDocument/2006/relationships/hyperlink" Target="https://www.sciencedirect.com/science/article/pii/S1566253523001136?utm_source=chatgpt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436" y="54864"/>
            <a:ext cx="9217152" cy="987552"/>
          </a:xfrm>
          <a:noFill/>
        </p:spPr>
        <p:txBody>
          <a:bodyPr anchor="b"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101600" dir="7200000" sx="101000" sy="101000" algn="t" rotWithShape="0">
                    <a:prstClr val="black">
                      <a:alpha val="40000"/>
                    </a:prstClr>
                  </a:outerShdw>
                </a:effectLst>
              </a:rPr>
              <a:t>Ai in cybersecurity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44265" y="4027244"/>
            <a:ext cx="12191997" cy="257777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Mohsen Heidari</a:t>
            </a:r>
          </a:p>
          <a:p>
            <a:r>
              <a:rPr lang="en-US" sz="1400" dirty="0">
                <a:solidFill>
                  <a:schemeClr val="tx1"/>
                </a:solidFill>
              </a:rPr>
              <a:t>Systems manager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89871A5-BF38-1F7F-9062-E9D307045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705" y="5044966"/>
            <a:ext cx="2658061" cy="1050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BE3179-1BB8-867F-7B96-70FCCDFD1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825" y="6142066"/>
            <a:ext cx="1442406" cy="6448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217013-DA5B-8198-5DBB-4E3CE96BFC97}"/>
              </a:ext>
            </a:extLst>
          </p:cNvPr>
          <p:cNvSpPr txBox="1"/>
          <p:nvPr/>
        </p:nvSpPr>
        <p:spPr>
          <a:xfrm>
            <a:off x="8384345" y="6338121"/>
            <a:ext cx="2385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+mj-lt"/>
                <a:ea typeface="Microsoft YaHei UI Light" panose="020B0502040204020203" pitchFamily="34" charset="-122"/>
                <a:cs typeface="Arial" panose="020B0604020202020204" pitchFamily="34" charset="0"/>
              </a:rPr>
              <a:t>Blog: aisecgen.com</a:t>
            </a:r>
          </a:p>
          <a:p>
            <a:endParaRPr lang="en-GB" dirty="0"/>
          </a:p>
        </p:txBody>
      </p:sp>
      <p:sp>
        <p:nvSpPr>
          <p:cNvPr id="2" name="AutoShape 2" descr="Deetu">
            <a:extLst>
              <a:ext uri="{FF2B5EF4-FFF2-40B4-BE49-F238E27FC236}">
                <a16:creationId xmlns:a16="http://schemas.microsoft.com/office/drawing/2014/main" id="{D8BB2D07-4E6D-31D1-2015-541F9A238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F9CF5-0F66-2491-4CE5-3AF82416DD78}"/>
              </a:ext>
            </a:extLst>
          </p:cNvPr>
          <p:cNvSpPr txBox="1"/>
          <p:nvPr/>
        </p:nvSpPr>
        <p:spPr>
          <a:xfrm>
            <a:off x="3280716" y="6104294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07/08/2025</a:t>
            </a:r>
          </a:p>
        </p:txBody>
      </p:sp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BEF0296-F7C9-A277-36B9-503659CDA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8677" y="5035845"/>
            <a:ext cx="2223376" cy="10484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756E66-D0EE-1B2E-08D4-B1FD0DC3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620" y="162560"/>
            <a:ext cx="8843050" cy="995680"/>
          </a:xfrm>
        </p:spPr>
        <p:txBody>
          <a:bodyPr/>
          <a:lstStyle/>
          <a:p>
            <a:r>
              <a:rPr lang="en-GB" dirty="0"/>
              <a:t>Top AI-Related Security Incidents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243A640-6063-379F-BFC5-4C3D619F7E84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500574" y="2363051"/>
            <a:ext cx="3477826" cy="3682149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User may leak sensitive data to shadow AI apps or access sensitive data via AI apps.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B113CAB-968F-7006-C7F8-C8B604F7A7F6}"/>
              </a:ext>
            </a:extLst>
          </p:cNvPr>
          <p:cNvGrpSpPr/>
          <p:nvPr/>
        </p:nvGrpSpPr>
        <p:grpSpPr>
          <a:xfrm>
            <a:off x="1580518" y="2278575"/>
            <a:ext cx="3131092" cy="3790482"/>
            <a:chOff x="1571682" y="2278575"/>
            <a:chExt cx="3131092" cy="379048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61A9845-1332-4A1D-8034-6CC527741C6C}"/>
                </a:ext>
              </a:extLst>
            </p:cNvPr>
            <p:cNvSpPr/>
            <p:nvPr/>
          </p:nvSpPr>
          <p:spPr>
            <a:xfrm>
              <a:off x="1571682" y="2278575"/>
              <a:ext cx="3131092" cy="749407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/>
                <a:t>1| </a:t>
              </a:r>
              <a:r>
                <a:rPr lang="en-GB" dirty="0"/>
                <a:t>Data leak and oversharing</a:t>
              </a:r>
            </a:p>
            <a:p>
              <a:pPr algn="ctr"/>
              <a:endParaRPr lang="en-GB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6841BF-E34C-E7D3-EC61-1F9C49A79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3148" y="4922960"/>
              <a:ext cx="872230" cy="100032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AB68B1A-100E-6499-1737-F24E07CFDB0C}"/>
                </a:ext>
              </a:extLst>
            </p:cNvPr>
            <p:cNvCxnSpPr>
              <a:cxnSpLocks/>
            </p:cNvCxnSpPr>
            <p:nvPr/>
          </p:nvCxnSpPr>
          <p:spPr>
            <a:xfrm>
              <a:off x="2574943" y="5191760"/>
              <a:ext cx="876866" cy="0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61EE6CC-2F30-2EC1-3A50-25195892FE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4943" y="5709920"/>
              <a:ext cx="838817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 descr="A logo of a network&#10;&#10;AI-generated content may be incorrect.">
              <a:extLst>
                <a:ext uri="{FF2B5EF4-FFF2-40B4-BE49-F238E27FC236}">
                  <a16:creationId xmlns:a16="http://schemas.microsoft.com/office/drawing/2014/main" id="{0AB34AF6-ACC3-0BE5-2431-4980A1015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1809" y="4922960"/>
              <a:ext cx="1141004" cy="1146097"/>
            </a:xfrm>
            <a:prstGeom prst="rect">
              <a:avLst/>
            </a:prstGeom>
          </p:spPr>
        </p:pic>
        <p:pic>
          <p:nvPicPr>
            <p:cNvPr id="40" name="Picture 39" descr="A blue and white checklist and a diamond&#10;&#10;AI-generated content may be incorrect.">
              <a:extLst>
                <a:ext uri="{FF2B5EF4-FFF2-40B4-BE49-F238E27FC236}">
                  <a16:creationId xmlns:a16="http://schemas.microsoft.com/office/drawing/2014/main" id="{1E693C9C-5212-D209-C205-FCF75227D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3783" y="4615449"/>
              <a:ext cx="615021" cy="61502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57F73D4-7ED6-C301-0231-34846515C319}"/>
              </a:ext>
            </a:extLst>
          </p:cNvPr>
          <p:cNvGrpSpPr/>
          <p:nvPr/>
        </p:nvGrpSpPr>
        <p:grpSpPr>
          <a:xfrm>
            <a:off x="4812734" y="2278577"/>
            <a:ext cx="3477826" cy="4053813"/>
            <a:chOff x="4812734" y="2278577"/>
            <a:chExt cx="3477826" cy="405381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CB0CFD1-C2ED-6840-7531-B96B1C9ED77B}"/>
                </a:ext>
              </a:extLst>
            </p:cNvPr>
            <p:cNvSpPr/>
            <p:nvPr/>
          </p:nvSpPr>
          <p:spPr>
            <a:xfrm>
              <a:off x="4842702" y="2278577"/>
              <a:ext cx="3233291" cy="749405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Content Placeholder 10">
              <a:extLst>
                <a:ext uri="{FF2B5EF4-FFF2-40B4-BE49-F238E27FC236}">
                  <a16:creationId xmlns:a16="http://schemas.microsoft.com/office/drawing/2014/main" id="{0E4F7780-FEF7-46B9-A696-581F03A60E75}"/>
                </a:ext>
              </a:extLst>
            </p:cNvPr>
            <p:cNvSpPr txBox="1">
              <a:spLocks/>
            </p:cNvSpPr>
            <p:nvPr/>
          </p:nvSpPr>
          <p:spPr>
            <a:xfrm>
              <a:off x="4812734" y="2364753"/>
              <a:ext cx="3477826" cy="36821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6"/>
                </a:buClr>
                <a:buFont typeface="Arial" panose="020B0604020202020204" pitchFamily="34" charset="0"/>
                <a:buNone/>
                <a:defRPr sz="1800" kern="1200" spc="0" baseline="0">
                  <a:solidFill>
                    <a:schemeClr val="bg1"/>
                  </a:solidFill>
                  <a:latin typeface="+mn-lt"/>
                  <a:ea typeface="+mn-ea"/>
                  <a:cs typeface="Biome" panose="020B0503030204020804" pitchFamily="34" charset="0"/>
                </a:defRPr>
              </a:lvl1pPr>
              <a:lvl2pPr marL="283464" indent="-28575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3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566928" indent="-28575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3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859536" indent="-28575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accent3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1800" kern="1200" spc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1145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/>
                <a:t>2| </a:t>
              </a:r>
              <a:r>
                <a:rPr lang="en-GB" dirty="0"/>
                <a:t>Vulnerabilities and emerging threats</a:t>
              </a:r>
            </a:p>
            <a:p>
              <a:r>
                <a:rPr lang="en-GB" dirty="0"/>
                <a:t>Threats actor my exploit Vulnerabilities in AI apps to access valuable resources.</a:t>
              </a:r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7AF6B85-08EE-5316-1060-26D291576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4529" y="4922960"/>
              <a:ext cx="886511" cy="1000320"/>
            </a:xfrm>
            <a:prstGeom prst="rect">
              <a:avLst/>
            </a:prstGeom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0FAA2EF-AEE0-6690-F0D9-7CCB4B5E6879}"/>
                </a:ext>
              </a:extLst>
            </p:cNvPr>
            <p:cNvCxnSpPr>
              <a:cxnSpLocks/>
            </p:cNvCxnSpPr>
            <p:nvPr/>
          </p:nvCxnSpPr>
          <p:spPr>
            <a:xfrm>
              <a:off x="5914405" y="5191760"/>
              <a:ext cx="81280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5183FB1-3194-6CB1-AD45-CF6583C63E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8388" y="5709920"/>
              <a:ext cx="838817" cy="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 descr="A logo of a network&#10;&#10;AI-generated content may be incorrect.">
              <a:extLst>
                <a:ext uri="{FF2B5EF4-FFF2-40B4-BE49-F238E27FC236}">
                  <a16:creationId xmlns:a16="http://schemas.microsoft.com/office/drawing/2014/main" id="{401C012C-E6C8-CC8C-CCA8-598C740EF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5254" y="4922960"/>
              <a:ext cx="1141004" cy="1146097"/>
            </a:xfrm>
            <a:prstGeom prst="rect">
              <a:avLst/>
            </a:prstGeom>
          </p:spPr>
        </p:pic>
        <p:pic>
          <p:nvPicPr>
            <p:cNvPr id="44" name="Picture 43" descr="A computer screen with a bug on it&#10;&#10;AI-generated content may be incorrect.">
              <a:extLst>
                <a:ext uri="{FF2B5EF4-FFF2-40B4-BE49-F238E27FC236}">
                  <a16:creationId xmlns:a16="http://schemas.microsoft.com/office/drawing/2014/main" id="{99CC65EB-C1F4-BE59-CE90-9A136AD73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8088" y="4714241"/>
              <a:ext cx="465605" cy="451055"/>
            </a:xfrm>
            <a:prstGeom prst="rect">
              <a:avLst/>
            </a:prstGeom>
          </p:spPr>
        </p:pic>
        <p:pic>
          <p:nvPicPr>
            <p:cNvPr id="45" name="Picture 44" descr="A blue and white checklist and a diamond&#10;&#10;AI-generated content may be incorrect.">
              <a:extLst>
                <a:ext uri="{FF2B5EF4-FFF2-40B4-BE49-F238E27FC236}">
                  <a16:creationId xmlns:a16="http://schemas.microsoft.com/office/drawing/2014/main" id="{F9E165D3-912E-75A8-2E44-EB253CBDE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0739" y="5717369"/>
              <a:ext cx="615021" cy="615021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AF4C694-26B2-DDBA-C8E3-A455F2262C45}"/>
              </a:ext>
            </a:extLst>
          </p:cNvPr>
          <p:cNvGrpSpPr/>
          <p:nvPr/>
        </p:nvGrpSpPr>
        <p:grpSpPr>
          <a:xfrm>
            <a:off x="8177118" y="2235323"/>
            <a:ext cx="3477826" cy="4291714"/>
            <a:chOff x="8177118" y="2235323"/>
            <a:chExt cx="3477826" cy="429171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E0DF93A-D00F-2F93-62AF-0C4EA0AEBFA2}"/>
                </a:ext>
              </a:extLst>
            </p:cNvPr>
            <p:cNvGrpSpPr/>
            <p:nvPr/>
          </p:nvGrpSpPr>
          <p:grpSpPr>
            <a:xfrm>
              <a:off x="8177118" y="2235323"/>
              <a:ext cx="3477826" cy="3682149"/>
              <a:chOff x="8177118" y="2235323"/>
              <a:chExt cx="3477826" cy="3682149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CEC37A8-E3B9-B63E-70B7-5BCE0F8748CE}"/>
                  </a:ext>
                </a:extLst>
              </p:cNvPr>
              <p:cNvSpPr/>
              <p:nvPr/>
            </p:nvSpPr>
            <p:spPr>
              <a:xfrm>
                <a:off x="8188944" y="2278576"/>
                <a:ext cx="3131092" cy="749407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Content Placeholder 10">
                <a:extLst>
                  <a:ext uri="{FF2B5EF4-FFF2-40B4-BE49-F238E27FC236}">
                    <a16:creationId xmlns:a16="http://schemas.microsoft.com/office/drawing/2014/main" id="{DE173DD0-1CE5-F5DF-F98E-158CAE2DB2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77118" y="2235323"/>
                <a:ext cx="3477826" cy="36821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6"/>
                  </a:buClr>
                  <a:buFont typeface="Arial" panose="020B0604020202020204" pitchFamily="34" charset="0"/>
                  <a:buNone/>
                  <a:defRPr sz="1800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Biome" panose="020B0503030204020804" pitchFamily="34" charset="0"/>
                  </a:defRPr>
                </a:lvl1pPr>
                <a:lvl2pPr marL="283464" indent="-28575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3">
                      <a:lumMod val="75000"/>
                    </a:schemeClr>
                  </a:buClr>
                  <a:buFont typeface="Arial" panose="020B0604020202020204" pitchFamily="34" charset="0"/>
                  <a:buChar char="•"/>
                  <a:defRPr sz="1800" kern="1200" spc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28575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3">
                      <a:lumMod val="75000"/>
                    </a:schemeClr>
                  </a:buClr>
                  <a:buFont typeface="Arial" panose="020B0604020202020204" pitchFamily="34" charset="0"/>
                  <a:buChar char="•"/>
                  <a:defRPr sz="1800" kern="1200" spc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859536" indent="-28575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Clr>
                    <a:schemeClr val="accent3">
                      <a:lumMod val="75000"/>
                    </a:schemeClr>
                  </a:buClr>
                  <a:buFont typeface="Arial" panose="020B0604020202020204" pitchFamily="34" charset="0"/>
                  <a:buChar char="•"/>
                  <a:defRPr sz="1800" kern="1200" spc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1145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6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b="1" dirty="0"/>
                  <a:t>3| </a:t>
                </a:r>
                <a:r>
                  <a:rPr lang="en-GB" dirty="0"/>
                  <a:t>Non - Compliance</a:t>
                </a:r>
              </a:p>
              <a:p>
                <a:endParaRPr lang="en-GB" dirty="0"/>
              </a:p>
              <a:p>
                <a:r>
                  <a:rPr lang="en-GB" dirty="0"/>
                  <a:t>Uncertainty and liability on non-compliant AI adoption due to emerging AI.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p:grpSp>
        <p:pic>
          <p:nvPicPr>
            <p:cNvPr id="38" name="Picture 37" descr="A logo of a network&#10;&#10;AI-generated content may be incorrect.">
              <a:extLst>
                <a:ext uri="{FF2B5EF4-FFF2-40B4-BE49-F238E27FC236}">
                  <a16:creationId xmlns:a16="http://schemas.microsoft.com/office/drawing/2014/main" id="{3E874125-2548-EE36-2AA0-A2F7B8C15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8866" y="4922960"/>
              <a:ext cx="1141004" cy="1146097"/>
            </a:xfrm>
            <a:prstGeom prst="rect">
              <a:avLst/>
            </a:prstGeom>
          </p:spPr>
        </p:pic>
        <p:pic>
          <p:nvPicPr>
            <p:cNvPr id="47" name="Picture 46" descr="A white paper with blue lines and a graph&#10;&#10;AI-generated content may be incorrect.">
              <a:extLst>
                <a:ext uri="{FF2B5EF4-FFF2-40B4-BE49-F238E27FC236}">
                  <a16:creationId xmlns:a16="http://schemas.microsoft.com/office/drawing/2014/main" id="{B0A82316-E0AB-2108-2411-3AC5C8B2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26625" y="4615449"/>
              <a:ext cx="411234" cy="411234"/>
            </a:xfrm>
            <a:prstGeom prst="rect">
              <a:avLst/>
            </a:prstGeom>
          </p:spPr>
        </p:pic>
        <p:pic>
          <p:nvPicPr>
            <p:cNvPr id="49" name="Picture 48" descr="A paper with a graph on it&#10;&#10;AI-generated content may be incorrect.">
              <a:extLst>
                <a:ext uri="{FF2B5EF4-FFF2-40B4-BE49-F238E27FC236}">
                  <a16:creationId xmlns:a16="http://schemas.microsoft.com/office/drawing/2014/main" id="{558A261D-B192-AAB4-F6B7-CDDE6585A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65853" y="4464980"/>
              <a:ext cx="374516" cy="411234"/>
            </a:xfrm>
            <a:prstGeom prst="rect">
              <a:avLst/>
            </a:prstGeom>
          </p:spPr>
        </p:pic>
        <p:pic>
          <p:nvPicPr>
            <p:cNvPr id="54" name="Picture 53" descr="A white paper with blue lines and a graph&#10;&#10;AI-generated content may be incorrect.">
              <a:extLst>
                <a:ext uri="{FF2B5EF4-FFF2-40B4-BE49-F238E27FC236}">
                  <a16:creationId xmlns:a16="http://schemas.microsoft.com/office/drawing/2014/main" id="{A7B02012-B3AD-211E-2DCD-814920D1D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1014" y="5736394"/>
              <a:ext cx="411234" cy="411234"/>
            </a:xfrm>
            <a:prstGeom prst="rect">
              <a:avLst/>
            </a:prstGeom>
          </p:spPr>
        </p:pic>
        <p:pic>
          <p:nvPicPr>
            <p:cNvPr id="55" name="Picture 54" descr="A paper with a graph on it&#10;&#10;AI-generated content may be incorrect.">
              <a:extLst>
                <a:ext uri="{FF2B5EF4-FFF2-40B4-BE49-F238E27FC236}">
                  <a16:creationId xmlns:a16="http://schemas.microsoft.com/office/drawing/2014/main" id="{44C9B02B-EF32-BCC2-6931-CCF1E6EF3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34759" y="6115803"/>
              <a:ext cx="374516" cy="411234"/>
            </a:xfrm>
            <a:prstGeom prst="rect">
              <a:avLst/>
            </a:prstGeom>
          </p:spPr>
        </p:pic>
        <p:pic>
          <p:nvPicPr>
            <p:cNvPr id="56" name="Picture 55" descr="A white paper with blue lines and a graph&#10;&#10;AI-generated content may be incorrect.">
              <a:extLst>
                <a:ext uri="{FF2B5EF4-FFF2-40B4-BE49-F238E27FC236}">
                  <a16:creationId xmlns:a16="http://schemas.microsoft.com/office/drawing/2014/main" id="{FAA126BA-B184-0927-3BD8-764711787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72938" y="5047201"/>
              <a:ext cx="411234" cy="411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2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AI vs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r>
              <a:rPr lang="en-US" dirty="0"/>
              <a:t>AI-assisted attacks are faster and more advanced</a:t>
            </a:r>
          </a:p>
          <a:p>
            <a:r>
              <a:rPr lang="en-US" dirty="0"/>
              <a:t>Traditional response is no longer enough</a:t>
            </a:r>
          </a:p>
          <a:p>
            <a:r>
              <a:rPr lang="en-US" dirty="0" err="1"/>
              <a:t>Inteligence</a:t>
            </a:r>
            <a:r>
              <a:rPr lang="en-US" dirty="0"/>
              <a:t> </a:t>
            </a:r>
            <a:r>
              <a:rPr lang="en-US" dirty="0" err="1"/>
              <a:t>defence</a:t>
            </a:r>
            <a:r>
              <a:rPr lang="en-US" dirty="0"/>
              <a:t> tools like XDR, EDR, and </a:t>
            </a:r>
            <a:r>
              <a:rPr lang="en-US" dirty="0" err="1"/>
              <a:t>GenAI</a:t>
            </a:r>
            <a:r>
              <a:rPr lang="en-US" dirty="0"/>
              <a:t> are essential</a:t>
            </a:r>
          </a:p>
          <a:p>
            <a:r>
              <a:rPr lang="en-US" dirty="0" err="1"/>
              <a:t>Organisations</a:t>
            </a:r>
            <a:r>
              <a:rPr lang="en-US" dirty="0"/>
              <a:t> must prepare, automate, and train</a:t>
            </a:r>
          </a:p>
        </p:txBody>
      </p:sp>
    </p:spTree>
    <p:extLst>
      <p:ext uri="{BB962C8B-B14F-4D97-AF65-F5344CB8AC3E}">
        <p14:creationId xmlns:p14="http://schemas.microsoft.com/office/powerpoint/2010/main" val="2426558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GB" dirty="0"/>
              <a:t>AI-Driven Innovation in 2025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r>
              <a:rPr lang="en-GB" dirty="0"/>
              <a:t>Real-time retrainable firewalls (ARX)</a:t>
            </a:r>
          </a:p>
          <a:p>
            <a:r>
              <a:rPr lang="en-GB" dirty="0"/>
              <a:t>Agentic AI in SOCs (</a:t>
            </a:r>
            <a:r>
              <a:rPr lang="en-GB" dirty="0" err="1"/>
              <a:t>ReliaQuest</a:t>
            </a:r>
            <a:r>
              <a:rPr lang="en-GB" dirty="0"/>
              <a:t>)</a:t>
            </a:r>
          </a:p>
          <a:p>
            <a:r>
              <a:rPr lang="en-GB" dirty="0"/>
              <a:t>Unified cloud security (CNAPP evolution)</a:t>
            </a:r>
          </a:p>
          <a:p>
            <a:r>
              <a:rPr lang="en-GB" dirty="0"/>
              <a:t>Shadow AI &amp; prompt injection controls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71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>
                <a:lumMod val="50000"/>
              </a:schemeClr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8341354239_Extend_this_video_with_a_zoom_back_from_behind_th_f8cdec25-8f0b-4641-b777-539f1dbcf553_0">
            <a:hlinkClick r:id="" action="ppaction://media"/>
            <a:extLst>
              <a:ext uri="{FF2B5EF4-FFF2-40B4-BE49-F238E27FC236}">
                <a16:creationId xmlns:a16="http://schemas.microsoft.com/office/drawing/2014/main" id="{21A1F4B7-0CD5-C64A-23BB-D6B1FA5DE1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5464" y="0"/>
            <a:ext cx="10086535" cy="6867414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E1ABEC8-43FD-4F21-A7D2-70200D86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358" y="56271"/>
            <a:ext cx="4409514" cy="912368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THANK YOU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5F2E56-9F77-E1C2-EC04-EA959822CA6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52358" y="5825239"/>
            <a:ext cx="4413250" cy="2752725"/>
          </a:xfrm>
        </p:spPr>
        <p:txBody>
          <a:bodyPr/>
          <a:lstStyle/>
          <a:p>
            <a:r>
              <a:rPr lang="en-US" dirty="0">
                <a:latin typeface="+mj-lt"/>
              </a:rPr>
              <a:t>heidari.mohsen@outlook.com</a:t>
            </a:r>
          </a:p>
          <a:p>
            <a:r>
              <a:rPr lang="en-US" dirty="0">
                <a:latin typeface="+mj-lt"/>
                <a:hlinkClick r:id="rId6"/>
              </a:rPr>
              <a:t>www.aisecgen.com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88501D-EC7E-3687-80F4-D536A9E84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7835" y="5973015"/>
            <a:ext cx="1761294" cy="787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4A3C24-0893-5252-BA19-307C9FD72F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72" y="4758580"/>
            <a:ext cx="1963710" cy="19382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09ADA3-B6F4-093C-672D-5E15AEC9FAA0}"/>
              </a:ext>
            </a:extLst>
          </p:cNvPr>
          <p:cNvSpPr txBox="1"/>
          <p:nvPr/>
        </p:nvSpPr>
        <p:spPr>
          <a:xfrm>
            <a:off x="2105464" y="5416451"/>
            <a:ext cx="446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www.linkedin.com/in/heidarimohsen</a:t>
            </a:r>
          </a:p>
        </p:txBody>
      </p:sp>
    </p:spTree>
    <p:extLst>
      <p:ext uri="{BB962C8B-B14F-4D97-AF65-F5344CB8AC3E}">
        <p14:creationId xmlns:p14="http://schemas.microsoft.com/office/powerpoint/2010/main" val="239546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1239C0E-3F39-787D-0FC3-6B7C9BA37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663484"/>
            <a:ext cx="5187461" cy="3839552"/>
          </a:xfrm>
        </p:spPr>
        <p:txBody>
          <a:bodyPr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bg1"/>
                </a:solidFill>
                <a:cs typeface="Biome" panose="020B0503030204020804" pitchFamily="34" charset="0"/>
              </a:rPr>
              <a:t>Evolution of Cybersecurity Tools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chemeClr val="bg1"/>
              </a:solidFill>
              <a:cs typeface="Biome" panose="020B05030302040208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bg1"/>
                </a:solidFill>
                <a:cs typeface="Biome" panose="020B0503030204020804" pitchFamily="34" charset="0"/>
              </a:rPr>
              <a:t>Traditional vs. Modern Threat Defenses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dirty="0">
              <a:solidFill>
                <a:schemeClr val="bg1"/>
              </a:solidFill>
              <a:cs typeface="Biome" panose="020B05030302040208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chemeClr val="bg1"/>
                </a:solidFill>
                <a:cs typeface="Biome" panose="020B0503030204020804" pitchFamily="34" charset="0"/>
              </a:rPr>
              <a:t>Tools in Action: NGFW, EDR/XDR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chemeClr val="bg1"/>
              </a:solidFill>
              <a:cs typeface="Biome" panose="020B05030302040208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bg1"/>
                </a:solidFill>
                <a:cs typeface="Biome" panose="020B0503030204020804" pitchFamily="34" charset="0"/>
              </a:rPr>
              <a:t>AI &amp; </a:t>
            </a:r>
            <a:r>
              <a:rPr lang="en-US" altLang="en-US" dirty="0" err="1">
                <a:solidFill>
                  <a:schemeClr val="bg1"/>
                </a:solidFill>
                <a:cs typeface="Biome" panose="020B0503030204020804" pitchFamily="34" charset="0"/>
              </a:rPr>
              <a:t>GenAI</a:t>
            </a:r>
            <a:r>
              <a:rPr lang="en-US" altLang="en-US" dirty="0">
                <a:solidFill>
                  <a:schemeClr val="bg1"/>
                </a:solidFill>
                <a:cs typeface="Biome" panose="020B0503030204020804" pitchFamily="34" charset="0"/>
              </a:rPr>
              <a:t> in Cybersecurity (Defense &amp; Offence)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chemeClr val="bg1"/>
              </a:solidFill>
              <a:cs typeface="Biome" panose="020B05030302040208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bg1"/>
                </a:solidFill>
                <a:cs typeface="Biome" panose="020B0503030204020804" pitchFamily="34" charset="0"/>
              </a:rPr>
              <a:t>Top Cyber Attacks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chemeClr val="bg1"/>
              </a:solidFill>
              <a:cs typeface="Biome" panose="020B05030302040208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bg1"/>
                </a:solidFill>
                <a:cs typeface="Biome" panose="020B0503030204020804" pitchFamily="34" charset="0"/>
              </a:rPr>
              <a:t>AI against AI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chemeClr val="bg1"/>
              </a:solidFill>
              <a:cs typeface="Biome" panose="020B05030302040208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bg1"/>
                </a:solidFill>
                <a:cs typeface="Biome" panose="020B0503030204020804" pitchFamily="34" charset="0"/>
              </a:rPr>
              <a:t>Cyber security Innovation 2025</a:t>
            </a:r>
          </a:p>
        </p:txBody>
      </p:sp>
    </p:spTree>
    <p:extLst>
      <p:ext uri="{BB962C8B-B14F-4D97-AF65-F5344CB8AC3E}">
        <p14:creationId xmlns:p14="http://schemas.microsoft.com/office/powerpoint/2010/main" val="1460159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Cybersecurity Maturity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Traditional AV &amp; legacy firewalls – basic threat blocking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IPS, SIEM &amp; log analysis – improved insight, still manual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EDR → XDR → AI-powered defence – automated, intelligent protection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Agentic AI systems – autonomous decision-making &amp; real-time adaptability</a:t>
            </a:r>
          </a:p>
        </p:txBody>
      </p:sp>
    </p:spTree>
    <p:extLst>
      <p:ext uri="{BB962C8B-B14F-4D97-AF65-F5344CB8AC3E}">
        <p14:creationId xmlns:p14="http://schemas.microsoft.com/office/powerpoint/2010/main" val="1962637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63841-5FD7-4E71-9F01-9346AFFB6C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22730" y="414548"/>
            <a:ext cx="6292362" cy="6649453"/>
          </a:xfrm>
        </p:spPr>
        <p:txBody>
          <a:bodyPr/>
          <a:lstStyle/>
          <a:p>
            <a:r>
              <a:rPr lang="en-GB" sz="1700" b="0" i="0" dirty="0">
                <a:effectLst/>
                <a:latin typeface="-apple-system"/>
              </a:rPr>
              <a:t>                                         Detection</a:t>
            </a:r>
            <a:br>
              <a:rPr lang="en-GB" sz="1700" b="0" i="0" dirty="0">
                <a:effectLst/>
                <a:latin typeface="-apple-system"/>
              </a:rPr>
            </a:br>
            <a:r>
              <a:rPr lang="en-GB" sz="1700" b="0" i="0" dirty="0">
                <a:effectLst/>
                <a:latin typeface="-apple-system"/>
              </a:rPr>
              <a:t>1️⃣</a:t>
            </a:r>
            <a:r>
              <a:rPr lang="en-GB" sz="1700" b="0" i="0" dirty="0" err="1">
                <a:effectLst/>
                <a:latin typeface="-apple-system"/>
              </a:rPr>
              <a:t>Behavior</a:t>
            </a:r>
            <a:r>
              <a:rPr lang="en-GB" sz="1700" b="0" i="0" dirty="0">
                <a:effectLst/>
                <a:latin typeface="-apple-system"/>
              </a:rPr>
              <a:t> Analysis – Spot anomalies in real-time</a:t>
            </a:r>
            <a:br>
              <a:rPr lang="en-GB" sz="1700" b="0" i="0" dirty="0">
                <a:effectLst/>
                <a:latin typeface="-apple-system"/>
              </a:rPr>
            </a:br>
            <a:r>
              <a:rPr lang="en-GB" sz="1700" b="0" i="0" dirty="0">
                <a:effectLst/>
                <a:latin typeface="-apple-system"/>
              </a:rPr>
              <a:t>2️⃣ Advanced Techniques – AI, ML, and heuristics at  play </a:t>
            </a:r>
            <a:br>
              <a:rPr lang="en-GB" sz="1700" b="0" i="0" dirty="0">
                <a:effectLst/>
                <a:latin typeface="-apple-system"/>
              </a:rPr>
            </a:br>
            <a:r>
              <a:rPr lang="en-GB" sz="1700" b="0" i="0" dirty="0">
                <a:effectLst/>
                <a:latin typeface="-apple-system"/>
              </a:rPr>
              <a:t>3️⃣ IoC Scans – Uncover known attack signatures</a:t>
            </a:r>
          </a:p>
          <a:p>
            <a:br>
              <a:rPr lang="en-GB" sz="1700" b="0" i="0" dirty="0">
                <a:effectLst/>
                <a:latin typeface="-apple-system"/>
              </a:rPr>
            </a:br>
            <a:br>
              <a:rPr lang="en-GB" sz="1700" b="0" i="0" dirty="0">
                <a:effectLst/>
                <a:latin typeface="-apple-system"/>
              </a:rPr>
            </a:br>
            <a:r>
              <a:rPr lang="en-GB" sz="1700" b="0" i="0" dirty="0">
                <a:effectLst/>
                <a:latin typeface="-apple-system"/>
              </a:rPr>
              <a:t>                                     Investigation</a:t>
            </a:r>
            <a:br>
              <a:rPr lang="en-GB" sz="1700" b="0" i="0" dirty="0">
                <a:effectLst/>
                <a:latin typeface="-apple-system"/>
              </a:rPr>
            </a:br>
            <a:r>
              <a:rPr lang="en-GB" sz="1700" b="0" i="0" dirty="0">
                <a:effectLst/>
                <a:latin typeface="-apple-system"/>
              </a:rPr>
              <a:t>4️⃣ Root Cause Analysis–Trace back to where it all  began</a:t>
            </a:r>
            <a:br>
              <a:rPr lang="en-GB" sz="1700" b="0" i="0" dirty="0">
                <a:effectLst/>
                <a:latin typeface="-apple-system"/>
              </a:rPr>
            </a:br>
            <a:r>
              <a:rPr lang="en-GB" sz="1700" b="0" i="0" dirty="0">
                <a:effectLst/>
                <a:latin typeface="-apple-system"/>
              </a:rPr>
              <a:t>5️⃣ Attack Visualization – Map the entire attack flow</a:t>
            </a:r>
            <a:br>
              <a:rPr lang="en-GB" sz="1700" b="0" i="0" dirty="0">
                <a:effectLst/>
                <a:latin typeface="-apple-system"/>
              </a:rPr>
            </a:br>
            <a:r>
              <a:rPr lang="en-GB" sz="1700" b="0" i="0" dirty="0">
                <a:effectLst/>
                <a:latin typeface="-apple-system"/>
              </a:rPr>
              <a:t>6️⃣ Enriched Alerts – Smarter insights with threat intelligence</a:t>
            </a:r>
            <a:br>
              <a:rPr lang="en-GB" sz="1700" b="0" i="0" dirty="0">
                <a:effectLst/>
                <a:latin typeface="-apple-system"/>
              </a:rPr>
            </a:br>
            <a:endParaRPr lang="en-GB" sz="1700" b="0" i="0" dirty="0">
              <a:effectLst/>
              <a:latin typeface="-apple-system"/>
            </a:endParaRPr>
          </a:p>
          <a:p>
            <a:br>
              <a:rPr lang="en-GB" sz="1700" b="0" i="0" dirty="0">
                <a:effectLst/>
                <a:latin typeface="-apple-system"/>
              </a:rPr>
            </a:br>
            <a:r>
              <a:rPr lang="en-GB" sz="1700" b="0" i="0" dirty="0">
                <a:effectLst/>
                <a:latin typeface="-apple-system"/>
              </a:rPr>
              <a:t>                                      Response</a:t>
            </a:r>
            <a:br>
              <a:rPr lang="en-GB" sz="1700" b="0" i="0" dirty="0">
                <a:effectLst/>
                <a:latin typeface="-apple-system"/>
              </a:rPr>
            </a:br>
            <a:r>
              <a:rPr lang="en-GB" sz="1700" b="0" i="0" dirty="0">
                <a:effectLst/>
                <a:latin typeface="-apple-system"/>
              </a:rPr>
              <a:t>7️⃣ Automated Actions – Instantly isolate threats </a:t>
            </a:r>
            <a:br>
              <a:rPr lang="en-GB" sz="1700" b="0" i="0" dirty="0">
                <a:effectLst/>
                <a:latin typeface="-apple-system"/>
              </a:rPr>
            </a:br>
            <a:r>
              <a:rPr lang="en-GB" sz="1700" b="0" i="0" dirty="0">
                <a:effectLst/>
                <a:latin typeface="-apple-system"/>
              </a:rPr>
              <a:t>8️⃣ Real-Time Response – Intervene fast, mitigate faster</a:t>
            </a:r>
            <a:br>
              <a:rPr lang="en-GB" sz="1700" b="0" i="0" dirty="0">
                <a:effectLst/>
                <a:latin typeface="-apple-system"/>
              </a:rPr>
            </a:br>
            <a:r>
              <a:rPr lang="en-GB" sz="1700" b="0" i="0" dirty="0">
                <a:effectLst/>
                <a:latin typeface="-apple-system"/>
              </a:rPr>
              <a:t>9️⃣ Multiple Options – Quarantine, rollback, and recover </a:t>
            </a:r>
            <a:endParaRPr lang="en-GB" sz="1700" dirty="0"/>
          </a:p>
        </p:txBody>
      </p:sp>
      <p:pic>
        <p:nvPicPr>
          <p:cNvPr id="7" name="Content Placeholder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12B19D2-81FA-812B-76CD-CD4AACFE7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93618" cy="68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72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EFE388-CD0B-9671-4D4E-D6D8004C8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91" y="511762"/>
            <a:ext cx="4960830" cy="473758"/>
          </a:xfrm>
        </p:spPr>
        <p:txBody>
          <a:bodyPr/>
          <a:lstStyle/>
          <a:p>
            <a:r>
              <a:rPr lang="en-US" b="1" dirty="0"/>
              <a:t>EDR vs XDR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E4E0F37-0AD5-833C-CBE5-EAE02EC46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640" y="985521"/>
            <a:ext cx="4958081" cy="4886960"/>
          </a:xfrm>
        </p:spPr>
        <p:txBody>
          <a:bodyPr/>
          <a:lstStyle/>
          <a:p>
            <a:r>
              <a:rPr lang="en-US" b="1" dirty="0"/>
              <a:t>What's the Difference?</a:t>
            </a:r>
          </a:p>
          <a:p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n-lt"/>
                <a:cs typeface="Biome" panose="020B0503030204020804" pitchFamily="34" charset="0"/>
              </a:rPr>
              <a:t>EDR: Endpoint-focused detection and response</a:t>
            </a:r>
          </a:p>
          <a:p>
            <a:endParaRPr lang="en-US" sz="1800" dirty="0">
              <a:solidFill>
                <a:schemeClr val="bg1"/>
              </a:solidFill>
              <a:latin typeface="+mn-lt"/>
              <a:cs typeface="Biome" panose="020B05030302040208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n-lt"/>
                <a:cs typeface="Biome" panose="020B0503030204020804" pitchFamily="34" charset="0"/>
              </a:rPr>
              <a:t>XDR: Unified detection across endpoints, email, cloud, etc.</a:t>
            </a:r>
          </a:p>
          <a:p>
            <a:endParaRPr lang="en-US" sz="1800" dirty="0">
              <a:solidFill>
                <a:schemeClr val="bg1"/>
              </a:solidFill>
              <a:latin typeface="+mn-lt"/>
              <a:cs typeface="Biome" panose="020B05030302040208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n-lt"/>
                <a:cs typeface="Biome" panose="020B0503030204020804" pitchFamily="34" charset="0"/>
              </a:rPr>
              <a:t>XDR offers broader visibility and correlation</a:t>
            </a:r>
          </a:p>
          <a:p>
            <a:endParaRPr lang="en-US" dirty="0"/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E1DBD4C7-D952-4426-40FD-8799F80F82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pic>
        <p:nvPicPr>
          <p:cNvPr id="2" name="Content Placeholder 4" descr="A cartoon of a castle&#10;&#10;AI-generated content may be incorrect.">
            <a:extLst>
              <a:ext uri="{FF2B5EF4-FFF2-40B4-BE49-F238E27FC236}">
                <a16:creationId xmlns:a16="http://schemas.microsoft.com/office/drawing/2014/main" id="{8261DB65-F10D-8134-DD61-57546C2FE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46232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7A7FF-8C9A-2375-1C1A-BC0DC91315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226175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 descr="A diagram of a cloud&#10;&#10;AI-generated content may be incorrect.">
            <a:extLst>
              <a:ext uri="{FF2B5EF4-FFF2-40B4-BE49-F238E27FC236}">
                <a16:creationId xmlns:a16="http://schemas.microsoft.com/office/drawing/2014/main" id="{261D50B7-D217-E700-BAFE-2B780C99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989"/>
            <a:ext cx="12192000" cy="62320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6AA829-5865-AD9A-2157-26A359B4E740}"/>
              </a:ext>
            </a:extLst>
          </p:cNvPr>
          <p:cNvSpPr txBox="1"/>
          <p:nvPr/>
        </p:nvSpPr>
        <p:spPr>
          <a:xfrm>
            <a:off x="0" y="6545010"/>
            <a:ext cx="209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GravityZone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Cloud</a:t>
            </a:r>
          </a:p>
        </p:txBody>
      </p:sp>
    </p:spTree>
    <p:extLst>
      <p:ext uri="{BB962C8B-B14F-4D97-AF65-F5344CB8AC3E}">
        <p14:creationId xmlns:p14="http://schemas.microsoft.com/office/powerpoint/2010/main" val="1793537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08F28E-FF34-FA9A-AA21-338BE1EA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Cyber attacks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68EC005-05BC-19C1-C954-EAB35FABE6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Data abuse</a:t>
            </a:r>
          </a:p>
          <a:p>
            <a:r>
              <a:rPr lang="en-GB" dirty="0"/>
              <a:t>Top techniques</a:t>
            </a:r>
          </a:p>
          <a:p>
            <a:r>
              <a:rPr lang="en-GB" dirty="0"/>
              <a:t>Ai assisted attacks</a:t>
            </a:r>
          </a:p>
        </p:txBody>
      </p:sp>
    </p:spTree>
    <p:extLst>
      <p:ext uri="{BB962C8B-B14F-4D97-AF65-F5344CB8AC3E}">
        <p14:creationId xmlns:p14="http://schemas.microsoft.com/office/powerpoint/2010/main" val="113074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EE1D65-9FDE-7F71-7A17-780923B6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3" y="-266650"/>
            <a:ext cx="4960830" cy="1743758"/>
          </a:xfrm>
        </p:spPr>
        <p:txBody>
          <a:bodyPr/>
          <a:lstStyle/>
          <a:p>
            <a:r>
              <a:rPr lang="en-GB" dirty="0"/>
              <a:t>How Hackers are abusing Ai for Cyber-attacks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D5FAC7-EE88-6137-42A5-D0E7A02D9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663" y="2630658"/>
            <a:ext cx="6540451" cy="377014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+mn-lt"/>
                <a:cs typeface="Biome" panose="020B0503030204020804" pitchFamily="34" charset="0"/>
              </a:rPr>
              <a:t>Social Engineering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latin typeface="+mn-lt"/>
              <a:cs typeface="Biome" panose="020B05030302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+mn-lt"/>
                <a:cs typeface="Biome" panose="020B0503030204020804" pitchFamily="34" charset="0"/>
              </a:rPr>
              <a:t>Password Hacking</a:t>
            </a:r>
          </a:p>
          <a:p>
            <a:endParaRPr lang="en-GB" sz="1800" dirty="0">
              <a:solidFill>
                <a:schemeClr val="bg1"/>
              </a:solidFill>
              <a:latin typeface="+mn-lt"/>
              <a:cs typeface="Biome" panose="020B05030302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+mn-lt"/>
                <a:cs typeface="Biome" panose="020B0503030204020804" pitchFamily="34" charset="0"/>
              </a:rPr>
              <a:t>Deepfakes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1"/>
              </a:solidFill>
              <a:latin typeface="+mn-lt"/>
              <a:cs typeface="Biome" panose="020B05030302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+mn-lt"/>
                <a:cs typeface="Biome" panose="020B0503030204020804" pitchFamily="34" charset="0"/>
              </a:rPr>
              <a:t>Data poisoning</a:t>
            </a:r>
          </a:p>
        </p:txBody>
      </p:sp>
      <p:pic>
        <p:nvPicPr>
          <p:cNvPr id="13" name="Picture Placeholder 12" descr="A person looking through binoculars&#10;&#10;AI-generated content may be incorrect.">
            <a:extLst>
              <a:ext uri="{FF2B5EF4-FFF2-40B4-BE49-F238E27FC236}">
                <a16:creationId xmlns:a16="http://schemas.microsoft.com/office/drawing/2014/main" id="{2111DCA2-6315-50C2-BDD2-2663B247D5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782" r="16782"/>
          <a:stretch>
            <a:fillRect/>
          </a:stretch>
        </p:blipFill>
        <p:spPr>
          <a:xfrm>
            <a:off x="6986532" y="998269"/>
            <a:ext cx="4308877" cy="4861462"/>
          </a:xfrm>
        </p:spPr>
      </p:pic>
    </p:spTree>
    <p:extLst>
      <p:ext uri="{BB962C8B-B14F-4D97-AF65-F5344CB8AC3E}">
        <p14:creationId xmlns:p14="http://schemas.microsoft.com/office/powerpoint/2010/main" val="2608514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71E1-05F5-FAE1-4A79-1F869597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77" y="336550"/>
            <a:ext cx="4960830" cy="660546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258F0-E094-2350-5021-DC4400CC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880368-41A7-82E7-3757-88A2F03E5C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" name="Content Placeholder 4" descr="A poster of a computer virus&#10;&#10;AI-generated content may be incorrect.">
            <a:extLst>
              <a:ext uri="{FF2B5EF4-FFF2-40B4-BE49-F238E27FC236}">
                <a16:creationId xmlns:a16="http://schemas.microsoft.com/office/drawing/2014/main" id="{F83EAADA-4EDA-0BBF-9CD3-880289793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395" y="0"/>
            <a:ext cx="5211371" cy="683992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3C816E2-5C31-E2D4-F3C1-D31D21F44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523350"/>
              </p:ext>
            </p:extLst>
          </p:nvPr>
        </p:nvGraphicFramePr>
        <p:xfrm>
          <a:off x="89132" y="383720"/>
          <a:ext cx="6006868" cy="625762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01717">
                  <a:extLst>
                    <a:ext uri="{9D8B030D-6E8A-4147-A177-3AD203B41FA5}">
                      <a16:colId xmlns:a16="http://schemas.microsoft.com/office/drawing/2014/main" val="688221481"/>
                    </a:ext>
                  </a:extLst>
                </a:gridCol>
                <a:gridCol w="1024865">
                  <a:extLst>
                    <a:ext uri="{9D8B030D-6E8A-4147-A177-3AD203B41FA5}">
                      <a16:colId xmlns:a16="http://schemas.microsoft.com/office/drawing/2014/main" val="1479345339"/>
                    </a:ext>
                  </a:extLst>
                </a:gridCol>
                <a:gridCol w="1978569">
                  <a:extLst>
                    <a:ext uri="{9D8B030D-6E8A-4147-A177-3AD203B41FA5}">
                      <a16:colId xmlns:a16="http://schemas.microsoft.com/office/drawing/2014/main" val="560485990"/>
                    </a:ext>
                  </a:extLst>
                </a:gridCol>
                <a:gridCol w="1501717">
                  <a:extLst>
                    <a:ext uri="{9D8B030D-6E8A-4147-A177-3AD203B41FA5}">
                      <a16:colId xmlns:a16="http://schemas.microsoft.com/office/drawing/2014/main" val="1350533404"/>
                    </a:ext>
                  </a:extLst>
                </a:gridCol>
              </a:tblGrid>
              <a:tr h="438361"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Attack Type</a:t>
                      </a:r>
                      <a:endParaRPr lang="en-GB" sz="1200" u="sng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20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Pre‑AI Growth Rate</a:t>
                      </a:r>
                      <a:endParaRPr lang="en-GB" sz="1200" u="sng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20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AI Era (2022–2025)</a:t>
                      </a:r>
                      <a:endParaRPr lang="en-GB" sz="1200" u="sng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20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Impact Summary</a:t>
                      </a:r>
                      <a:endParaRPr lang="en-GB" sz="1200" u="sng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20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675784"/>
                  </a:ext>
                </a:extLst>
              </a:tr>
              <a:tr h="831323">
                <a:tc>
                  <a:txBody>
                    <a:bodyPr/>
                    <a:lstStyle/>
                    <a:p>
                      <a:r>
                        <a:rPr lang="en-GB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Phishing</a:t>
                      </a:r>
                      <a:endParaRPr lang="en-GB" sz="120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~5–10% growth annually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~40–60% increase per year; credential phishing rose ~700% in late‑2024 (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4" tooltip="99 Global Phishing Statistics &amp; Industry Trends (2023–2025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controld.com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10× volume increase; much higher success rates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838594"/>
                  </a:ext>
                </a:extLst>
              </a:tr>
              <a:tr h="831323">
                <a:tc>
                  <a:txBody>
                    <a:bodyPr/>
                    <a:lstStyle/>
                    <a:p>
                      <a:r>
                        <a:rPr lang="en-GB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Ransomware</a:t>
                      </a:r>
                      <a:endParaRPr lang="en-GB" sz="120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~15–20% annual rise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49% climb in H1 2025; AI accelerates execution speed (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5" tooltip="2025 Forecast: AI to supercharge attacks, quantum threats grow ..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 Media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6" tooltip="AI will make scam emails look genuine, UK cybersecurity agency warn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The Guardian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7" tooltip="IBM Report: 13% Of Organizations Reported Breaches Of AI Models ..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IBM Newsroom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Faster deployment and higher breach frequency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898025"/>
                  </a:ext>
                </a:extLst>
              </a:tr>
              <a:tr h="831323">
                <a:tc>
                  <a:txBody>
                    <a:bodyPr/>
                    <a:lstStyle/>
                    <a:p>
                      <a:r>
                        <a:rPr lang="en-GB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DoS / DDoS</a:t>
                      </a:r>
                      <a:endParaRPr lang="en-GB" sz="120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~10% per year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Surge via DNS amplification: +4,400% in 2024; ~26% of all DDoS (</a:t>
                      </a:r>
                      <a:r>
                        <a:rPr lang="en-GB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5" tooltip="2025 Forecast: AI to supercharge attacks, quantum threats grow ..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 Media</a:t>
                      </a:r>
                      <a:r>
                        <a:rPr lang="en-GB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7" tooltip="IBM Report: 13% Of Organizations Reported Breaches Of AI Models ..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IBM Newsroom</a:t>
                      </a:r>
                      <a:r>
                        <a:rPr lang="en-GB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8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Amplified volume via AI-controlled botnets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811605"/>
                  </a:ext>
                </a:extLst>
              </a:tr>
              <a:tr h="831323">
                <a:tc>
                  <a:txBody>
                    <a:bodyPr/>
                    <a:lstStyle/>
                    <a:p>
                      <a:r>
                        <a:rPr lang="en-GB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MITM (Man-in-the-Middle)</a:t>
                      </a:r>
                      <a:endParaRPr lang="en-GB" sz="120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~5–10% per year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~19% of breaches involve sophisticated MITM; AI aids session hijacks (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7" tooltip="IBM Report: 13% Of Organizations Reported Breaches Of AI Models ..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IBM Newsroom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5" tooltip="2025 Forecast: AI to supercharge attacks, quantum threats grow ..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 Media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AI-enhanced tools bypass MFA or replays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549590"/>
                  </a:ext>
                </a:extLst>
              </a:tr>
              <a:tr h="674937">
                <a:tc>
                  <a:txBody>
                    <a:bodyPr/>
                    <a:lstStyle/>
                    <a:p>
                      <a:r>
                        <a:rPr lang="en-GB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Zero‑Day Exploits</a:t>
                      </a:r>
                      <a:endParaRPr lang="en-GB" sz="120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~5–7% annual increase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~27% year-on-year rise in 2025 (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5" tooltip="2025 Forecast: AI to supercharge attacks, quantum threats grow ..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 Media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8" tooltip="Cyber threats in the age of artificial intelligence: Exploiting advanced ..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researchgate.net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Attackers can generate or discover exploits via AI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543962"/>
                  </a:ext>
                </a:extLst>
              </a:tr>
              <a:tr h="831323">
                <a:tc>
                  <a:txBody>
                    <a:bodyPr/>
                    <a:lstStyle/>
                    <a:p>
                      <a:r>
                        <a:rPr lang="en-GB" sz="1200" b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SQLi, XSS</a:t>
                      </a:r>
                      <a:endParaRPr lang="en-GB" sz="120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Slow steady rise (mid‑% range)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Still common but overshadowed by AI vectors (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9" tooltip="Artificial intelligence for cybersecurity: Literature review and future ..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sciencedirect.com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8" tooltip="Cyber threats in the age of artificial intelligence: Exploiting advanced ..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researchgate.net</a:t>
                      </a:r>
                      <a:r>
                        <a:rPr lang="en-US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Traditional web attacks less dominant but persistent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040667"/>
                  </a:ext>
                </a:extLst>
              </a:tr>
              <a:tr h="987708">
                <a:tc>
                  <a:txBody>
                    <a:bodyPr/>
                    <a:lstStyle/>
                    <a:p>
                      <a:r>
                        <a:rPr lang="en-GB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DNS Spoofing / </a:t>
                      </a:r>
                      <a:r>
                        <a:rPr lang="en-GB" sz="12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Quishing</a:t>
                      </a:r>
                      <a:endParaRPr lang="en-GB" sz="120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&lt;2% of phishing domains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DNS abuse doubled; domains live ~11.5 days; rising vector via QR and AI campaigns (</a:t>
                      </a:r>
                      <a:r>
                        <a:rPr lang="en-GB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10" tooltip="Registration, Detection, and Deregistration: Analyzing DNS Abuse for Phishing Attack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arxiv.org</a:t>
                      </a:r>
                      <a:r>
                        <a:rPr lang="en-GB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hlinkClick r:id="rId11" tooltip="AI-powered phishing in 2025: how intelligent attacks are outsmarting ...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dmarcreport.com</a:t>
                      </a:r>
                      <a:r>
                        <a:rPr lang="en-GB" sz="1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Increasingly used in large-scale spear‑phish campaigns</a:t>
                      </a:r>
                    </a:p>
                  </a:txBody>
                  <a:tcPr marL="38507" marR="38507" marT="19254" marB="1925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087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47248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36837_win32_SL_V11" id="{EAD6EF7B-6F25-4469-AF6A-07D6EB1461DD}" vid="{30FEA78B-2F89-4FF0-8415-E3920802C5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6E7B4D-FB62-47B7-AAA7-0DEC9938DB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2E6C21-1752-4E06-9FE3-208D45ADB66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78D9019-7CE1-4B77-8F5D-67F6576598C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16001</TotalTime>
  <Words>691</Words>
  <Application>Microsoft Office PowerPoint</Application>
  <PresentationFormat>Widescreen</PresentationFormat>
  <Paragraphs>126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-apple-system</vt:lpstr>
      <vt:lpstr>Arial</vt:lpstr>
      <vt:lpstr>Arial Nova</vt:lpstr>
      <vt:lpstr>Biome</vt:lpstr>
      <vt:lpstr>Calibri</vt:lpstr>
      <vt:lpstr>Custom</vt:lpstr>
      <vt:lpstr>Ai in cybersecurity</vt:lpstr>
      <vt:lpstr>Agenda</vt:lpstr>
      <vt:lpstr>Cybersecurity Maturity</vt:lpstr>
      <vt:lpstr>PowerPoint Presentation</vt:lpstr>
      <vt:lpstr>EDR vs XDR</vt:lpstr>
      <vt:lpstr>PowerPoint Presentation</vt:lpstr>
      <vt:lpstr>Cyber attacks</vt:lpstr>
      <vt:lpstr>How Hackers are abusing Ai for Cyber-attacks</vt:lpstr>
      <vt:lpstr> </vt:lpstr>
      <vt:lpstr>Top AI-Related Security Incidents</vt:lpstr>
      <vt:lpstr>AI vs Ai</vt:lpstr>
      <vt:lpstr>AI-Driven Innovation in 2025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</dc:title>
  <dc:creator>Mohsen Heidari</dc:creator>
  <cp:lastModifiedBy>Mohsen Heidari</cp:lastModifiedBy>
  <cp:revision>7</cp:revision>
  <dcterms:created xsi:type="dcterms:W3CDTF">2024-01-05T14:58:10Z</dcterms:created>
  <dcterms:modified xsi:type="dcterms:W3CDTF">2025-08-07T22:00:46Z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